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1" r:id="rId1"/>
  </p:sldMasterIdLst>
  <p:notesMasterIdLst>
    <p:notesMasterId r:id="rId8"/>
  </p:notesMasterIdLst>
  <p:sldIdLst>
    <p:sldId id="307" r:id="rId2"/>
    <p:sldId id="308" r:id="rId3"/>
    <p:sldId id="309" r:id="rId4"/>
    <p:sldId id="310" r:id="rId5"/>
    <p:sldId id="311" r:id="rId6"/>
    <p:sldId id="318" r:id="rId7"/>
  </p:sldIdLst>
  <p:sldSz cx="9144000" cy="6858000" type="screen4x3"/>
  <p:notesSz cx="6858000" cy="9144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0000"/>
    <a:srgbClr val="00B050"/>
    <a:srgbClr val="BBE0E3"/>
    <a:srgbClr val="ABD9DD"/>
    <a:srgbClr val="339966"/>
    <a:srgbClr val="B80000"/>
    <a:srgbClr val="0099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94660"/>
  </p:normalViewPr>
  <p:slideViewPr>
    <p:cSldViewPr>
      <p:cViewPr varScale="1">
        <p:scale>
          <a:sx n="106" d="100"/>
          <a:sy n="106" d="100"/>
        </p:scale>
        <p:origin x="17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3247391732283464"/>
          <c:y val="6.250000000000000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Брой ученици участвали в НВО - БЕЛ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78A-4016-8A7F-B3A4443AB4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78A-4016-8A7F-B3A4443AB4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78A-4016-8A7F-B3A4443AB4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78A-4016-8A7F-B3A4443AB4D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участвали</c:v>
                </c:pt>
                <c:pt idx="1">
                  <c:v>неучаствали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6-416C-B836-342631A2425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Брой ученици участвали в НВО -  Математика</c:v>
                </c:pt>
              </c:strCache>
            </c:strRef>
          </c:tx>
          <c:explosion val="3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E4-4E31-A2DB-5072451855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E4-4E31-A2DB-5072451855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E4-4E31-A2DB-5072451855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8E4-4E31-A2DB-5072451855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участвали</c:v>
                </c:pt>
                <c:pt idx="1">
                  <c:v>неучасвали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3D-43FC-957C-37B94D6398D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702086478408698E-2"/>
          <c:y val="3.8689451172091993E-2"/>
          <c:w val="0.66908374559689443"/>
          <c:h val="0.833127460629921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ниво училище</c:v>
                </c:pt>
              </c:strCache>
            </c:strRef>
          </c:tx>
          <c:spPr>
            <a:blipFill rotWithShape="1">
              <a:blip xmlns:r="http://schemas.openxmlformats.org/officeDocument/2006/relationships" r:embed="rId3">
                <a:duotone>
                  <a:schemeClr val="accent1">
                    <a:shade val="74000"/>
                    <a:satMod val="130000"/>
                    <a:lumMod val="90000"/>
                  </a:schemeClr>
                  <a:schemeClr val="accent1">
                    <a:tint val="94000"/>
                    <a:satMod val="120000"/>
                    <a:lumMod val="104000"/>
                  </a:schemeClr>
                </a:duotone>
              </a:blip>
              <a:tile tx="0" ty="0" sx="100000" sy="100000" flip="none" algn="tl"/>
            </a:blipFill>
            <a:ln>
              <a:noFill/>
            </a:ln>
            <a:effectLst>
              <a:outerShdw blurRad="38100" dist="254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3.4582214176638484E-3"/>
                  <c:y val="-4.3750000000000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721-4847-90EA-251B9534FEA0}"/>
                </c:ext>
              </c:extLst>
            </c:dLbl>
            <c:dLbl>
              <c:idx val="1"/>
              <c:layout>
                <c:manualLayout>
                  <c:x val="-1.5561996379487247E-2"/>
                  <c:y val="-5.31250000000000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21-4847-90EA-251B9534FE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БЕЛ</c:v>
                </c:pt>
                <c:pt idx="1">
                  <c:v>Математика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76.3</c:v>
                </c:pt>
                <c:pt idx="1">
                  <c:v>67.73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3-45DB-8BFF-370FAEDEFAA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регионално </c:v>
                </c:pt>
              </c:strCache>
            </c:strRef>
          </c:tx>
          <c:spPr>
            <a:blipFill rotWithShape="1">
              <a:blip xmlns:r="http://schemas.openxmlformats.org/officeDocument/2006/relationships" r:embed="rId3">
                <a:duotone>
                  <a:schemeClr val="accent2">
                    <a:shade val="74000"/>
                    <a:satMod val="130000"/>
                    <a:lumMod val="90000"/>
                  </a:schemeClr>
                  <a:schemeClr val="accent2">
                    <a:tint val="94000"/>
                    <a:satMod val="120000"/>
                    <a:lumMod val="104000"/>
                  </a:schemeClr>
                </a:duotone>
              </a:blip>
              <a:tile tx="0" ty="0" sx="100000" sy="100000" flip="none" algn="tl"/>
            </a:blipFill>
            <a:ln>
              <a:noFill/>
            </a:ln>
            <a:effectLst>
              <a:outerShdw blurRad="38100" dist="254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7291107088319164E-2"/>
                  <c:y val="-5.625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21-4847-90EA-251B9534FEA0}"/>
                </c:ext>
              </c:extLst>
            </c:dLbl>
            <c:dLbl>
              <c:idx val="1"/>
              <c:layout>
                <c:manualLayout>
                  <c:x val="1.7291107088318529E-3"/>
                  <c:y val="-5.3125000000000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721-4847-90EA-251B9534FE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БЕЛ</c:v>
                </c:pt>
                <c:pt idx="1">
                  <c:v>Математика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70.510000000000005</c:v>
                </c:pt>
                <c:pt idx="1">
                  <c:v>68.83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3-45DB-8BFF-370FAEDEFAA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национално</c:v>
                </c:pt>
              </c:strCache>
            </c:strRef>
          </c:tx>
          <c:spPr>
            <a:blipFill rotWithShape="1">
              <a:blip xmlns:r="http://schemas.openxmlformats.org/officeDocument/2006/relationships" r:embed="rId3">
                <a:duotone>
                  <a:schemeClr val="accent3">
                    <a:shade val="74000"/>
                    <a:satMod val="130000"/>
                    <a:lumMod val="90000"/>
                  </a:schemeClr>
                  <a:schemeClr val="accent3">
                    <a:tint val="94000"/>
                    <a:satMod val="120000"/>
                    <a:lumMod val="104000"/>
                  </a:schemeClr>
                </a:duotone>
              </a:blip>
              <a:tile tx="0" ty="0" sx="100000" sy="100000" flip="none" algn="tl"/>
            </a:blipFill>
            <a:ln>
              <a:noFill/>
            </a:ln>
            <a:effectLst>
              <a:outerShdw blurRad="38100" dist="254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3.9769546303134076E-2"/>
                  <c:y val="-3.1250000000000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721-4847-90EA-251B9534FEA0}"/>
                </c:ext>
              </c:extLst>
            </c:dLbl>
            <c:dLbl>
              <c:idx val="1"/>
              <c:layout>
                <c:manualLayout>
                  <c:x val="3.6311324885470245E-2"/>
                  <c:y val="-6.25000000000000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21-4847-90EA-251B9534FE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БЕЛ</c:v>
                </c:pt>
                <c:pt idx="1">
                  <c:v>Математика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70.94</c:v>
                </c:pt>
                <c:pt idx="1">
                  <c:v>69.67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33-45DB-8BFF-370FAEDEFAA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547712"/>
        <c:axId val="8553600"/>
        <c:axId val="0"/>
      </c:bar3DChart>
      <c:catAx>
        <c:axId val="85477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8553600"/>
        <c:crosses val="autoZero"/>
        <c:auto val="1"/>
        <c:lblAlgn val="ctr"/>
        <c:lblOffset val="100"/>
        <c:noMultiLvlLbl val="0"/>
      </c:catAx>
      <c:valAx>
        <c:axId val="8553600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854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043720087746243"/>
          <c:y val="0.94919939451172097"/>
          <c:w val="0.51912546209462562"/>
          <c:h val="5.08006054882790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dirty="0"/>
              <a:t>Сравнителен анализ НВО 4 клас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БЕЛ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600000" spcFirstLastPara="1" vertOverflow="ellipsis" wrap="square" lIns="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НУ "Неделя Петкова"</c:v>
                </c:pt>
                <c:pt idx="1">
                  <c:v>СУ "Васил Левски"</c:v>
                </c:pt>
                <c:pt idx="2">
                  <c:v>ОУ "Св. Св. Кирил и Методий"</c:v>
                </c:pt>
                <c:pt idx="3">
                  <c:v>СУ "Христо Проданов"</c:v>
                </c:pt>
                <c:pt idx="4">
                  <c:v>СУ "Иван Вазов"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76.3</c:v>
                </c:pt>
                <c:pt idx="1">
                  <c:v>77.459999999999994</c:v>
                </c:pt>
                <c:pt idx="2">
                  <c:v>72.48</c:v>
                </c:pt>
                <c:pt idx="3">
                  <c:v>55.03</c:v>
                </c:pt>
                <c:pt idx="4">
                  <c:v>50.17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F3-430E-845F-F9D6F9E240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600000" spcFirstLastPara="1" vertOverflow="ellipsis" wrap="square" lIns="252000" tIns="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НУ "Неделя Петкова"</c:v>
                </c:pt>
                <c:pt idx="1">
                  <c:v>СУ "Васил Левски"</c:v>
                </c:pt>
                <c:pt idx="2">
                  <c:v>ОУ "Св. Св. Кирил и Методий"</c:v>
                </c:pt>
                <c:pt idx="3">
                  <c:v>СУ "Христо Проданов"</c:v>
                </c:pt>
                <c:pt idx="4">
                  <c:v>СУ "Иван Вазов"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67.73</c:v>
                </c:pt>
                <c:pt idx="1">
                  <c:v>74.34</c:v>
                </c:pt>
                <c:pt idx="2">
                  <c:v>70</c:v>
                </c:pt>
                <c:pt idx="3">
                  <c:v>56.62</c:v>
                </c:pt>
                <c:pt idx="4">
                  <c:v>38.18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F3-430E-845F-F9D6F9E240E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Колона1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НУ "Неделя Петкова"</c:v>
                </c:pt>
                <c:pt idx="1">
                  <c:v>СУ "Васил Левски"</c:v>
                </c:pt>
                <c:pt idx="2">
                  <c:v>ОУ "Св. Св. Кирил и Методий"</c:v>
                </c:pt>
                <c:pt idx="3">
                  <c:v>СУ "Христо Проданов"</c:v>
                </c:pt>
                <c:pt idx="4">
                  <c:v>СУ "Иван Вазов"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9F3-430E-845F-F9D6F9E240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15835264"/>
        <c:axId val="1215837664"/>
      </c:barChart>
      <c:catAx>
        <c:axId val="121583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215837664"/>
        <c:crosses val="autoZero"/>
        <c:auto val="1"/>
        <c:lblAlgn val="ctr"/>
        <c:lblOffset val="100"/>
        <c:noMultiLvlLbl val="0"/>
      </c:catAx>
      <c:valAx>
        <c:axId val="121583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21583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9A4586A-5B40-4BE6-82BB-CE1B08BE48DD}" type="datetimeFigureOut">
              <a:rPr lang="bg-BG"/>
              <a:pPr>
                <a:defRPr/>
              </a:pPr>
              <a:t>29.6.2026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bg-BG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C7BDC1E-0FEC-4244-80F9-C811B561D1A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bg-BG"/>
            </a:p>
          </p:txBody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9E7A1360-6B6E-4318-9893-939B7C432A10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40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019FD-8D4C-4C2E-A7B4-4AAD68ADDC39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27802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76DE3-8D35-45CD-94FD-55275F40025E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50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51E75-2291-4EC3-8290-334C41CBEC34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86863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F7D37B-FEE4-4036-89F6-C0C036D0D37E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43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34E44-5710-4789-BD24-D756FFE2FFEA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2226BF-0874-412E-915E-01F4FD6C68FC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07793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1C1AC4-5DFF-4B4A-A733-FD186EFECEC5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62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40D948-089B-4428-8272-DC6661E5C78A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25444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F219E-9422-4480-8A41-CAE422F3196F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7541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CF6AC-1447-4D6D-9239-3F91C9EFA3BF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247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4569C8-CF80-42B2-BD01-1FE7D8473889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398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95D607-91BC-4980-810B-49964C1CE277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54103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102084-9605-4842-A5F2-564AE80ECDBF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6880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271DF-AB1C-4133-9D5D-203463E64C21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747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6A93A-92D2-412A-B8A1-3C72579B03FB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70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6E1CE8-5C90-460F-AF09-19E08547C0C0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59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bg-BG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B59F219E-9422-4480-8A41-CAE422F3196F}" type="slidenum">
              <a:rPr lang="bg-BG" altLang="bg-BG" smtClean="0"/>
              <a:pPr>
                <a:defRPr/>
              </a:pPr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96258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47" r:id="rId6"/>
    <p:sldLayoutId id="2147484148" r:id="rId7"/>
    <p:sldLayoutId id="2147484149" r:id="rId8"/>
    <p:sldLayoutId id="2147484150" r:id="rId9"/>
    <p:sldLayoutId id="2147484151" r:id="rId10"/>
    <p:sldLayoutId id="2147484152" r:id="rId11"/>
    <p:sldLayoutId id="2147484153" r:id="rId12"/>
    <p:sldLayoutId id="2147484154" r:id="rId13"/>
    <p:sldLayoutId id="2147484155" r:id="rId14"/>
    <p:sldLayoutId id="2147484156" r:id="rId15"/>
    <p:sldLayoutId id="2147484157" r:id="rId16"/>
    <p:sldLayoutId id="214748415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302822" y="1081292"/>
            <a:ext cx="6408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Национално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външно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оценяване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в ІV </a:t>
            </a:r>
            <a:r>
              <a:rPr lang="ru-RU" sz="2400" b="1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endParaRPr lang="en-US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g-BG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– 20</a:t>
            </a:r>
            <a:r>
              <a:rPr lang="en-US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g-BG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уч. година </a:t>
            </a:r>
            <a:endParaRPr lang="bg-BG" sz="24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2195736" y="1912289"/>
            <a:ext cx="4200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Обхват на НВО - ІV </a:t>
            </a:r>
            <a:r>
              <a:rPr lang="ru-RU" b="1" dirty="0" err="1"/>
              <a:t>кл</a:t>
            </a:r>
            <a:r>
              <a:rPr lang="ru-RU" b="1" dirty="0"/>
              <a:t>. в </a:t>
            </a:r>
            <a:r>
              <a:rPr lang="bg-BG" b="1" dirty="0"/>
              <a:t>НУ „Н. Петкова“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497100"/>
              </p:ext>
            </p:extLst>
          </p:nvPr>
        </p:nvGraphicFramePr>
        <p:xfrm>
          <a:off x="875673" y="2924944"/>
          <a:ext cx="6840761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4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6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7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r>
                        <a:rPr lang="bg-BG" dirty="0" err="1">
                          <a:solidFill>
                            <a:schemeClr val="tx1"/>
                          </a:solidFill>
                        </a:rPr>
                        <a:t>Уч</a:t>
                      </a:r>
                      <a:r>
                        <a:rPr lang="bg-BG" dirty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bg-BG" baseline="0" dirty="0">
                          <a:solidFill>
                            <a:schemeClr val="tx1"/>
                          </a:solidFill>
                        </a:rPr>
                        <a:t> предмет</a:t>
                      </a:r>
                      <a:endParaRPr lang="bg-B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solidFill>
                            <a:schemeClr val="tx1"/>
                          </a:solidFill>
                        </a:rPr>
                        <a:t>Участвали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solidFill>
                            <a:schemeClr val="tx1"/>
                          </a:solidFill>
                        </a:rPr>
                        <a:t>Неучаствали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solidFill>
                            <a:schemeClr val="tx1"/>
                          </a:solidFill>
                        </a:rPr>
                        <a:t>Освободени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bg-BG" dirty="0"/>
                        <a:t>БЕЛ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bg-BG" dirty="0"/>
                        <a:t>Математика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458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9299074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2756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4110557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586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043608" y="1628800"/>
            <a:ext cx="7826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Сравнителна таблица на средните резултати по предмети </a:t>
            </a:r>
            <a:endParaRPr lang="bg-BG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341566"/>
              </p:ext>
            </p:extLst>
          </p:nvPr>
        </p:nvGraphicFramePr>
        <p:xfrm>
          <a:off x="827584" y="3356992"/>
          <a:ext cx="7488832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2048">
                <a:tc>
                  <a:txBody>
                    <a:bodyPr/>
                    <a:lstStyle/>
                    <a:p>
                      <a:r>
                        <a:rPr lang="bg-BG" dirty="0"/>
                        <a:t>Учебен 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НУ „Н.</a:t>
                      </a:r>
                      <a:r>
                        <a:rPr lang="bg-BG" baseline="0" dirty="0"/>
                        <a:t> Петкова“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За областта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За страната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БЕЛ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76,30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solidFill>
                            <a:schemeClr val="dk1"/>
                          </a:solidFill>
                        </a:rPr>
                        <a:t>70,51</a:t>
                      </a:r>
                      <a:endParaRPr lang="bg-BG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70,94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67,73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68,83     </a:t>
                      </a:r>
                      <a:endParaRPr lang="bg-BG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/>
                        <a:t>69,67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8391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115616" y="918012"/>
            <a:ext cx="53285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Средни резулти от НВО</a:t>
            </a:r>
            <a:endParaRPr lang="bg-BG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а 2"/>
          <p:cNvGraphicFramePr/>
          <p:nvPr>
            <p:extLst>
              <p:ext uri="{D42A27DB-BD31-4B8C-83A1-F6EECF244321}">
                <p14:modId xmlns:p14="http://schemas.microsoft.com/office/powerpoint/2010/main" val="2998014526"/>
              </p:ext>
            </p:extLst>
          </p:nvPr>
        </p:nvGraphicFramePr>
        <p:xfrm>
          <a:off x="899592" y="1484784"/>
          <a:ext cx="633670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299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а 3">
            <a:extLst>
              <a:ext uri="{FF2B5EF4-FFF2-40B4-BE49-F238E27FC236}">
                <a16:creationId xmlns:a16="http://schemas.microsoft.com/office/drawing/2014/main" id="{A1273B37-3B26-6710-61F8-F878C55516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0066791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43747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2680</TotalTime>
  <Words>93</Words>
  <Application>Microsoft Office PowerPoint</Application>
  <PresentationFormat>Презентация на цял екран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11" baseType="lpstr">
      <vt:lpstr>Arial</vt:lpstr>
      <vt:lpstr>Calibri</vt:lpstr>
      <vt:lpstr>Garamond</vt:lpstr>
      <vt:lpstr>Times New Roman</vt:lpstr>
      <vt:lpstr>Organic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OOD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Sisi</dc:creator>
  <cp:lastModifiedBy>Гергана П. Нейчева</cp:lastModifiedBy>
  <cp:revision>248</cp:revision>
  <dcterms:created xsi:type="dcterms:W3CDTF">2010-02-11T20:59:12Z</dcterms:created>
  <dcterms:modified xsi:type="dcterms:W3CDTF">2026-06-29T06:34:34Z</dcterms:modified>
</cp:coreProperties>
</file>